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14.jpeg" ContentType="image/jpeg"/>
  <Override PartName="/ppt/media/image12.jpeg" ContentType="image/jpeg"/>
  <Override PartName="/ppt/media/image13.png" ContentType="image/png"/>
  <Override PartName="/ppt/media/image8.jpeg" ContentType="image/jpeg"/>
  <Override PartName="/ppt/media/image10.jpeg" ContentType="image/jpeg"/>
  <Override PartName="/ppt/media/image9.png" ContentType="image/png"/>
  <Override PartName="/ppt/media/image18.png" ContentType="image/png"/>
  <Override PartName="/ppt/media/image7.jpeg" ContentType="image/jpeg"/>
  <Override PartName="/ppt/media/image6.png" ContentType="image/png"/>
  <Override PartName="/ppt/media/image5.jpeg" ContentType="image/jpeg"/>
  <Override PartName="/ppt/media/image2.png" ContentType="image/png"/>
  <Override PartName="/ppt/media/image4.jpeg" ContentType="image/jpeg"/>
  <Override PartName="/ppt/media/image17.jpeg" ContentType="image/jpeg"/>
  <Override PartName="/ppt/media/image11.png" ContentType="image/png"/>
  <Override PartName="/ppt/media/image3.jpeg" ContentType="image/jpeg"/>
  <Override PartName="/ppt/media/image16.png" ContentType="image/png"/>
  <Override PartName="/ppt/media/image15.jpeg" ContentType="image/jpeg"/>
  <Override PartName="/ppt/media/image1.jpeg" ContentType="image/jpeg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
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1360"/>
            <a:ext cx="822888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3520" y="368136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136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440" cy="39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320" cy="34506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136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440" cy="39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3520" y="368136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44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1360"/>
            <a:ext cx="8228520" cy="18964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320" cy="1469520"/>
          </a:xfrm>
          <a:prstGeom prst="rect">
            <a:avLst/>
          </a:prstGeom>
        </p:spPr>
        <p:txBody>
          <a:bodyPr anchor="ctr" bIns="0" lIns="0" rIns="0" tIns="0" wrap="none"/>
          <a:p>
            <a:r>
              <a:rPr lang="pt-BR"/>
              <a:t>Clique para editar o formato do texto do título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56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6.º Nível da estrutura de tópicos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7.º Nível da estrutura de tópicos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CustomShape 1"/>
          <p:cNvSpPr/>
          <p:nvPr/>
        </p:nvSpPr>
        <p:spPr>
          <a:xfrm>
            <a:off x="685800" y="1296000"/>
            <a:ext cx="7771320" cy="93564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b="1" lang="pt-BR" sz="5000">
                <a:solidFill>
                  <a:srgbClr val="e46c0a"/>
                </a:solidFill>
                <a:latin typeface="Calibri"/>
              </a:rPr>
              <a:t>HTML interativo com</a:t>
            </a:r>
            <a:endParaRPr/>
          </a:p>
        </p:txBody>
      </p:sp>
      <p:sp>
        <p:nvSpPr>
          <p:cNvPr id="35" name="CustomShape 2"/>
          <p:cNvSpPr/>
          <p:nvPr/>
        </p:nvSpPr>
        <p:spPr>
          <a:xfrm>
            <a:off x="1371600" y="3886200"/>
            <a:ext cx="6399720" cy="175140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pt-BR">
                <a:solidFill>
                  <a:srgbClr val="8b8b8b"/>
                </a:solidFill>
                <a:latin typeface="Calibri"/>
              </a:rPr>
              <a:t>Sheldon Led – Sistemas de Informação - Alfa</a:t>
            </a:r>
            <a:endParaRPr/>
          </a:p>
        </p:txBody>
      </p:sp>
      <p:pic>
        <p:nvPicPr>
          <p:cNvPr descr="" id="36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1764000" y="2246400"/>
            <a:ext cx="5759640" cy="1497240"/>
          </a:xfrm>
          <a:prstGeom prst="rect">
            <a:avLst/>
          </a:prstGeom>
        </p:spPr>
      </p:pic>
    </p:spTree>
  </p:cSld>
  <p:timing>
    <p:tnLst>
      <p:par>
        <p:cTn dur="indefinite" id="1" nodeType="tmRoot" restart="never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3600">
                <a:solidFill>
                  <a:srgbClr val="ffffff"/>
                </a:solidFill>
                <a:latin typeface="Calibri"/>
              </a:rPr>
              <a:t>Case Goiano</a:t>
            </a:r>
            <a:endParaRPr/>
          </a:p>
        </p:txBody>
      </p:sp>
      <p:sp>
        <p:nvSpPr>
          <p:cNvPr id="58" name="CustomShape 2"/>
          <p:cNvSpPr/>
          <p:nvPr/>
        </p:nvSpPr>
        <p:spPr>
          <a:xfrm>
            <a:off x="395640" y="1556640"/>
            <a:ext cx="8496000" cy="45352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Framework de Desenvolvimento JavaScript</a:t>
            </a:r>
            <a:endParaRPr/>
          </a:p>
        </p:txBody>
      </p:sp>
      <p:pic>
        <p:nvPicPr>
          <p:cNvPr descr="" id="59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92000" y="2448000"/>
            <a:ext cx="6597000" cy="2173320"/>
          </a:xfrm>
          <a:prstGeom prst="rect">
            <a:avLst/>
          </a:prstGeom>
        </p:spPr>
      </p:pic>
    </p:spTree>
  </p:cSld>
  <p:timing>
    <p:tnLst>
      <p:par>
        <p:cTn dur="indefinite" id="19" nodeType="tmRoot" restart="never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3600">
                <a:solidFill>
                  <a:srgbClr val="ffffff"/>
                </a:solidFill>
                <a:latin typeface="Calibri"/>
              </a:rPr>
              <a:t>Obrigado</a:t>
            </a:r>
            <a:endParaRPr/>
          </a:p>
        </p:txBody>
      </p:sp>
      <p:sp>
        <p:nvSpPr>
          <p:cNvPr id="61" name="CustomShape 2"/>
          <p:cNvSpPr/>
          <p:nvPr/>
        </p:nvSpPr>
        <p:spPr>
          <a:xfrm>
            <a:off x="2664000" y="2952000"/>
            <a:ext cx="6263640" cy="208764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pt-BR" sz="2400">
                <a:solidFill>
                  <a:srgbClr val="000000"/>
                </a:solidFill>
                <a:latin typeface="Calibri"/>
              </a:rPr>
              <a:t>Sheldon Led Martins de Oliveira</a:t>
            </a:r>
            <a:endParaRPr/>
          </a:p>
          <a:p>
            <a:pPr algn="ctr">
              <a:lnSpc>
                <a:spcPct val="100000"/>
              </a:lnSpc>
            </a:pPr>
            <a:r>
              <a:rPr lang="pt-BR" sz="2400">
                <a:solidFill>
                  <a:srgbClr val="000000"/>
                </a:solidFill>
                <a:latin typeface="Calibri"/>
              </a:rPr>
              <a:t>http://sheldonled.com</a:t>
            </a:r>
            <a:endParaRPr/>
          </a:p>
          <a:p>
            <a:pPr algn="ctr">
              <a:lnSpc>
                <a:spcPct val="100000"/>
              </a:lnSpc>
            </a:pPr>
            <a:r>
              <a:rPr lang="pt-BR" sz="2400">
                <a:solidFill>
                  <a:srgbClr val="000000"/>
                </a:solidFill>
                <a:latin typeface="Calibri"/>
              </a:rPr>
              <a:t>sheldonled.ms@gmail.com</a:t>
            </a:r>
            <a:endParaRPr/>
          </a:p>
        </p:txBody>
      </p:sp>
      <p:pic>
        <p:nvPicPr>
          <p:cNvPr descr="" id="62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247320" y="2088000"/>
            <a:ext cx="3208320" cy="3166560"/>
          </a:xfrm>
          <a:prstGeom prst="rect">
            <a:avLst/>
          </a:prstGeom>
        </p:spPr>
      </p:pic>
    </p:spTree>
  </p:cSld>
  <p:timing>
    <p:tnLst>
      <p:par>
        <p:cTn dur="indefinite" id="21" nodeType="tmRoot" restart="never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3600">
                <a:solidFill>
                  <a:srgbClr val="ffffff"/>
                </a:solidFill>
                <a:latin typeface="Calibri"/>
              </a:rPr>
              <a:t>Início da web – Anos 90</a:t>
            </a:r>
            <a:endParaRPr/>
          </a:p>
        </p:txBody>
      </p:sp>
      <p:sp>
        <p:nvSpPr>
          <p:cNvPr id="38" name="CustomShape 2"/>
          <p:cNvSpPr/>
          <p:nvPr/>
        </p:nvSpPr>
        <p:spPr>
          <a:xfrm>
            <a:off x="395640" y="1556640"/>
            <a:ext cx="8496000" cy="45352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1991 – Internet para militares e universidades;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1995 – Netscape lança o Javascript;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Regras de negócio no servidor;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Poucas funcionalidades para o Javascript;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Acessos lentos, que consumiam bastante rede.</a:t>
            </a:r>
            <a:endParaRPr/>
          </a:p>
        </p:txBody>
      </p:sp>
    </p:spTree>
  </p:cSld>
  <p:timing>
    <p:tnLst>
      <p:par>
        <p:cTn dur="indefinite" id="3" nodeType="tmRoot" restart="never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3600">
                <a:solidFill>
                  <a:srgbClr val="ffffff"/>
                </a:solidFill>
                <a:latin typeface="Calibri"/>
              </a:rPr>
              <a:t>Evolução da web</a:t>
            </a:r>
            <a:endParaRPr/>
          </a:p>
        </p:txBody>
      </p:sp>
      <p:sp>
        <p:nvSpPr>
          <p:cNvPr id="40" name="CustomShape 2"/>
          <p:cNvSpPr/>
          <p:nvPr/>
        </p:nvSpPr>
        <p:spPr>
          <a:xfrm>
            <a:off x="395640" y="1556640"/>
            <a:ext cx="8496000" cy="45352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Nascimento da Mozilla Foundation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Desenvolvimento do Ajax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Plugins e Bibliotecas (jQuery, mootools, YUI)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Google – Primeiras Web Apps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Criação de Frameworks Javascript</a:t>
            </a:r>
            <a:endParaRPr/>
          </a:p>
        </p:txBody>
      </p:sp>
    </p:spTree>
  </p:cSld>
  <p:timing>
    <p:tnLst>
      <p:par>
        <p:cTn dur="indefinite" id="5" nodeType="tmRoot" restart="never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3600">
                <a:solidFill>
                  <a:srgbClr val="ffffff"/>
                </a:solidFill>
                <a:latin typeface="Calibri"/>
              </a:rPr>
              <a:t>Web Atual – 3 camadas</a:t>
            </a:r>
            <a:endParaRPr/>
          </a:p>
        </p:txBody>
      </p:sp>
      <p:sp>
        <p:nvSpPr>
          <p:cNvPr id="42" name="CustomShape 2"/>
          <p:cNvSpPr/>
          <p:nvPr/>
        </p:nvSpPr>
        <p:spPr>
          <a:xfrm>
            <a:off x="395640" y="1556640"/>
            <a:ext cx="8496000" cy="45352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Conteúdo (HTML) 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Apresentação (CSS)  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Comportamento (Javascript)</a:t>
            </a:r>
            <a:endParaRPr/>
          </a:p>
        </p:txBody>
      </p:sp>
      <p:pic>
        <p:nvPicPr>
          <p:cNvPr descr="" id="43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5112000" y="1440000"/>
            <a:ext cx="2856960" cy="2856960"/>
          </a:xfrm>
          <a:prstGeom prst="rect">
            <a:avLst/>
          </a:prstGeom>
        </p:spPr>
      </p:pic>
    </p:spTree>
  </p:cSld>
  <p:timing>
    <p:tnLst>
      <p:par>
        <p:cTn dur="indefinite" id="7" nodeType="tmRoot" restart="never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2200">
                <a:solidFill>
                  <a:srgbClr val="ffffff"/>
                </a:solidFill>
                <a:latin typeface="Calibri"/>
              </a:rPr>
              <a:t>Javascript Moderno – Arquitetura Completa</a:t>
            </a:r>
            <a:endParaRPr/>
          </a:p>
        </p:txBody>
      </p:sp>
      <p:sp>
        <p:nvSpPr>
          <p:cNvPr id="45" name="CustomShape 2"/>
          <p:cNvSpPr/>
          <p:nvPr/>
        </p:nvSpPr>
        <p:spPr>
          <a:xfrm>
            <a:off x="395640" y="1556640"/>
            <a:ext cx="8496000" cy="45352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Hardware e Servidor web: Node JS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Banco de Dados: Mongo DB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Comunicação distribuída: Socket.io 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REST e Regras de Negócio: Express JS 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Apresentação dos Dados: Angular JS, Backbone, Ember.js, etc...</a:t>
            </a:r>
            <a:endParaRPr/>
          </a:p>
        </p:txBody>
      </p:sp>
    </p:spTree>
  </p:cSld>
  <p:timing>
    <p:tnLst>
      <p:par>
        <p:cTn dur="indefinite" id="9" nodeType="tmRoot" restart="never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3200">
                <a:solidFill>
                  <a:srgbClr val="ffffff"/>
                </a:solidFill>
                <a:latin typeface="Calibri"/>
              </a:rPr>
              <a:t>Frameworks MV* - AngularJS</a:t>
            </a:r>
            <a:endParaRPr/>
          </a:p>
        </p:txBody>
      </p:sp>
      <p:sp>
        <p:nvSpPr>
          <p:cNvPr id="47" name="CustomShape 2"/>
          <p:cNvSpPr/>
          <p:nvPr/>
        </p:nvSpPr>
        <p:spPr>
          <a:xfrm>
            <a:off x="395640" y="1556640"/>
            <a:ext cx="8496000" cy="45352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Criado Em 2009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Mantido pela Google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Programação declarativa (HTML,CSS) é melhor que a imperativa (Javascript) para construir interfaces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Programação imperativa é excelente para descrever lógica de negócio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Estende o vocabulário do HTML atual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descr="" id="48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4248000" y="1512000"/>
            <a:ext cx="4463640" cy="1160280"/>
          </a:xfrm>
          <a:prstGeom prst="rect">
            <a:avLst/>
          </a:prstGeom>
        </p:spPr>
      </p:pic>
    </p:spTree>
  </p:cSld>
  <p:timing>
    <p:tnLst>
      <p:par>
        <p:cTn dur="indefinite" id="11" nodeType="tmRoot" restart="never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3200">
                <a:solidFill>
                  <a:srgbClr val="ffffff"/>
                </a:solidFill>
                <a:latin typeface="Calibri"/>
              </a:rPr>
              <a:t>Frameworks MV* - AngularJS</a:t>
            </a:r>
            <a:endParaRPr/>
          </a:p>
        </p:txBody>
      </p:sp>
      <p:sp>
        <p:nvSpPr>
          <p:cNvPr id="50" name="CustomShape 2"/>
          <p:cNvSpPr/>
          <p:nvPr/>
        </p:nvSpPr>
        <p:spPr>
          <a:xfrm>
            <a:off x="395640" y="1556640"/>
            <a:ext cx="8496000" cy="45352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Suporte à Templates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Menos carga de rede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Repetição, Filtros, Roteamento de conteúdo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Dados Interligados (Apresentação / Modelo)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Injeção de Dependência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descr="" id="51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4248000" y="1512000"/>
            <a:ext cx="4463640" cy="1160280"/>
          </a:xfrm>
          <a:prstGeom prst="rect">
            <a:avLst/>
          </a:prstGeom>
        </p:spPr>
      </p:pic>
    </p:spTree>
  </p:cSld>
  <p:timing>
    <p:tnLst>
      <p:par>
        <p:cTn dur="indefinite" id="13" nodeType="tmRoot" restart="never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3600">
                <a:solidFill>
                  <a:srgbClr val="ffffff"/>
                </a:solidFill>
                <a:latin typeface="Calibri"/>
              </a:rPr>
              <a:t>Porque Angular JS?</a:t>
            </a:r>
            <a:endParaRPr/>
          </a:p>
        </p:txBody>
      </p:sp>
      <p:sp>
        <p:nvSpPr>
          <p:cNvPr id="53" name="CustomShape 2"/>
          <p:cNvSpPr/>
          <p:nvPr/>
        </p:nvSpPr>
        <p:spPr>
          <a:xfrm>
            <a:off x="395640" y="1556640"/>
            <a:ext cx="8496000" cy="45352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Sistemas empresariais disponíveis pela  rede, em uma aplicação web dinâmica;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Independente de:</a:t>
            </a:r>
            <a:endParaRPr/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Navegador.</a:t>
            </a:r>
            <a:endParaRPr/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Sistema Operacional.</a:t>
            </a:r>
            <a:endParaRPr/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Arquitetura computacional.</a:t>
            </a:r>
            <a:endParaRPr/>
          </a:p>
        </p:txBody>
      </p:sp>
      <p:pic>
        <p:nvPicPr>
          <p:cNvPr descr="" id="54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5148000" y="1980000"/>
            <a:ext cx="3455640" cy="3455640"/>
          </a:xfrm>
          <a:prstGeom prst="rect">
            <a:avLst/>
          </a:prstGeom>
        </p:spPr>
      </p:pic>
    </p:spTree>
  </p:cSld>
  <p:timing>
    <p:tnLst>
      <p:par>
        <p:cTn dur="indefinite" id="15" nodeType="tmRoot" restart="never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179640" y="371880"/>
            <a:ext cx="7771320" cy="86544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b="1" lang="pt-BR" sz="3600">
                <a:solidFill>
                  <a:srgbClr val="ffffff"/>
                </a:solidFill>
                <a:latin typeface="Calibri"/>
              </a:rPr>
              <a:t>Porque Angular JS?</a:t>
            </a:r>
            <a:endParaRPr/>
          </a:p>
        </p:txBody>
      </p:sp>
      <p:sp>
        <p:nvSpPr>
          <p:cNvPr id="56" name="CustomShape 2"/>
          <p:cNvSpPr/>
          <p:nvPr/>
        </p:nvSpPr>
        <p:spPr>
          <a:xfrm>
            <a:off x="395640" y="1556640"/>
            <a:ext cx="8496000" cy="45352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Utiliza das melhores práticas e recursos da web;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Maior independência de programação web; 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Atrai bons desenvolvedores;</a:t>
            </a:r>
            <a:endParaRPr/>
          </a:p>
          <a:p>
            <a:pPr>
              <a:lnSpc>
                <a:spcPct val="100000"/>
              </a:lnSpc>
              <a:buFont typeface="Arial"/>
              <a:buAutoNum type="arabicPeriod"/>
            </a:pPr>
            <a:r>
              <a:rPr lang="pt-BR" sz="2400">
                <a:solidFill>
                  <a:srgbClr val="000000"/>
                </a:solidFill>
                <a:latin typeface="Calibri"/>
              </a:rPr>
              <a:t> </a:t>
            </a:r>
            <a:r>
              <a:rPr lang="pt-BR" sz="2400">
                <a:solidFill>
                  <a:srgbClr val="000000"/>
                </a:solidFill>
                <a:latin typeface="Calibri"/>
              </a:rPr>
              <a:t>Fácil manutenção do sistema.</a:t>
            </a:r>
            <a:endParaRPr/>
          </a:p>
        </p:txBody>
      </p:sp>
    </p:spTree>
  </p:cSld>
  <p:timing>
    <p:tnLst>
      <p:par>
        <p:cTn dur="indefinite" id="17" nodeType="tmRoot" restart="never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